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Average"/>
      <p:regular r:id="rId46"/>
    </p:embeddedFont>
    <p:embeddedFont>
      <p:font typeface="Oswald"/>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Average-regular.fntdata"/><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Oswald-bold.fntdata"/><Relationship Id="rId25" Type="http://schemas.openxmlformats.org/officeDocument/2006/relationships/slide" Target="slides/slide20.xml"/><Relationship Id="rId47" Type="http://schemas.openxmlformats.org/officeDocument/2006/relationships/font" Target="fonts/Oswald-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dd5b2bbf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dd5b2bbf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717cbc615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717cbc615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717cbc615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717cbc615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717cbc6157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717cbc6157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717cbc61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717cbc61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717cbc6157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717cbc6157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717cbc6157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717cbc615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717cbc6157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717cbc6157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717cbc6157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717cbc6157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717cbc6157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717cbc6157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dd5009608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dd5009608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717cbc615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717cbc615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miro for session</a:t>
            </a:r>
            <a:endParaRPr/>
          </a:p>
          <a:p>
            <a:pPr indent="0" lvl="0" marL="0" rtl="0" algn="l">
              <a:spcBef>
                <a:spcPts val="0"/>
              </a:spcBef>
              <a:spcAft>
                <a:spcPts val="0"/>
              </a:spcAft>
              <a:buNone/>
            </a:pPr>
            <a:r>
              <a:rPr lang="en"/>
              <a:t>we made sure to promote realistic ideas that were actually doable.</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717cbc6157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717cbc6157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miro for session</a:t>
            </a:r>
            <a:endParaRPr/>
          </a:p>
          <a:p>
            <a:pPr indent="0" lvl="0" marL="0" rtl="0" algn="l">
              <a:spcBef>
                <a:spcPts val="0"/>
              </a:spcBef>
              <a:spcAft>
                <a:spcPts val="0"/>
              </a:spcAft>
              <a:buNone/>
            </a:pPr>
            <a:r>
              <a:rPr lang="en"/>
              <a:t>we made sure to promote realistic ideas that were actually doable.</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717cbc615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717cbc615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717cbc6157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717cbc6157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717cbc6157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717cbc6157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717cbc6157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717cbc6157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717cbc6157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717cbc6157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717cbc6157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717cbc6157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717cbc6157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717cbc6157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717cbc6157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717cbc6157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dd5009608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dd5009608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717cbc615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717cbc615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started sprint planning we didn’t expect it to take very long but once we planned our sprint we realized we needed to pace ourselves</a:t>
            </a:r>
            <a:endParaRPr/>
          </a:p>
          <a:p>
            <a:pPr indent="0" lvl="0" marL="0" rtl="0" algn="l">
              <a:spcBef>
                <a:spcPts val="0"/>
              </a:spcBef>
              <a:spcAft>
                <a:spcPts val="0"/>
              </a:spcAft>
              <a:buNone/>
            </a:pPr>
            <a:r>
              <a:rPr lang="en"/>
              <a:t>we ended up having to make a lot of the components ourselves which took a long time and made the project a lot longer than expected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717cbc6157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717cbc6157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started sprint planning we didn’t expect it to take very long but once we planned our sprint we realized we needed to pace ourselves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717cbc6157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717cbc6157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input </a:t>
            </a:r>
            <a:r>
              <a:rPr lang="en"/>
              <a:t>components</a:t>
            </a:r>
            <a:r>
              <a:rPr lang="en"/>
              <a:t> were another challenge for us because our main idea was to keep the tool simple but this ended up complicating the process by a lot.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717cbc6157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717cbc6157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started sprint planning we didn’t expect it to take very long but once we planned our sprint we realized we needed to pace ourselves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717cbc6157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717cbc6157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started sprint planning we didn’t expect it to take very long but once we planned our sprint we realized we needed to pace ourselves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717cbc6157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717cbc6157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started sprint planning we didn’t expect it to take very long but once we planned our sprint we realized we needed to pace ourselves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717cbc6157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717cbc6157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started sprint planning we didn’t expect it to take very long but once we planned our sprint we realized we needed to pace ourselves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717cbc61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717cbc615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717cbc6157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717cbc6157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717cbc6157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717cbc6157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dc9552e98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dc9552e98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717cbc615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717cbc615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dc9552e98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dc9552e98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717cbc6157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717cbc6157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JS provides a front-end framework for React: essentially you can write code intended for the front-end and Next JS will compile it to server-side code that can be used by react.</a:t>
            </a:r>
            <a:endParaRPr/>
          </a:p>
          <a:p>
            <a:pPr indent="0" lvl="0" marL="0" rtl="0" algn="l">
              <a:spcBef>
                <a:spcPts val="0"/>
              </a:spcBef>
              <a:spcAft>
                <a:spcPts val="0"/>
              </a:spcAft>
              <a:buNone/>
            </a:pPr>
            <a:r>
              <a:rPr lang="en"/>
              <a:t>React handles the view layer of the Model-View-Control</a:t>
            </a:r>
            <a:endParaRPr/>
          </a:p>
          <a:p>
            <a:pPr indent="0" lvl="0" marL="0" rtl="0" algn="l">
              <a:spcBef>
                <a:spcPts val="0"/>
              </a:spcBef>
              <a:spcAft>
                <a:spcPts val="0"/>
              </a:spcAft>
              <a:buNone/>
            </a:pPr>
            <a:r>
              <a:rPr lang="en"/>
              <a:t>Talk about if you had a button that changed a value every time you clicked it, but the webpage is static w/o React so the value wouldn’t update/re-render.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dd50096081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dd50096081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JS provides a front-end framework for React: essentially you can write code intended for the front-end and Next JS will compile it to server-side code that can be used by react.</a:t>
            </a:r>
            <a:endParaRPr/>
          </a:p>
          <a:p>
            <a:pPr indent="0" lvl="0" marL="0" rtl="0" algn="l">
              <a:spcBef>
                <a:spcPts val="0"/>
              </a:spcBef>
              <a:spcAft>
                <a:spcPts val="0"/>
              </a:spcAft>
              <a:buNone/>
            </a:pPr>
            <a:r>
              <a:rPr lang="en"/>
              <a:t>React handles the view layer of the Model-View-Control</a:t>
            </a:r>
            <a:endParaRPr/>
          </a:p>
          <a:p>
            <a:pPr indent="0" lvl="0" marL="0" rtl="0" algn="l">
              <a:spcBef>
                <a:spcPts val="0"/>
              </a:spcBef>
              <a:spcAft>
                <a:spcPts val="0"/>
              </a:spcAft>
              <a:buNone/>
            </a:pPr>
            <a:r>
              <a:rPr lang="en"/>
              <a:t>Talk about if you had a button that changed a value every time you clicked it, but the webpage is static w/o React so the value wouldn’t update/re-render.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dd50096081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dd50096081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used TailwindCSS instead of bootstrap because the classes offered by tailwind were more dynamic and not as rigid as bootstrap, which allowed for more customization of our website.</a:t>
            </a:r>
            <a:br>
              <a:rPr lang="en">
                <a:solidFill>
                  <a:schemeClr val="dk1"/>
                </a:solidFill>
              </a:rPr>
            </a:br>
            <a:r>
              <a:rPr lang="en">
                <a:solidFill>
                  <a:schemeClr val="dk1"/>
                </a:solidFill>
              </a:rPr>
              <a:t>We also used Dexie JS for our database because it would allow us to prioritize the appearance of our web page for users and provided an easy to use interface for the database.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dd5009608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dd5009608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jpg"/><Relationship Id="rId4" Type="http://schemas.openxmlformats.org/officeDocument/2006/relationships/image" Target="../media/image4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UX/UI Practicum</a:t>
            </a:r>
            <a:endParaRPr/>
          </a:p>
        </p:txBody>
      </p:sp>
      <p:sp>
        <p:nvSpPr>
          <p:cNvPr id="60" name="Google Shape;60;p13"/>
          <p:cNvSpPr txBox="1"/>
          <p:nvPr>
            <p:ph idx="1" type="subTitle"/>
          </p:nvPr>
        </p:nvSpPr>
        <p:spPr>
          <a:xfrm>
            <a:off x="671250" y="3174875"/>
            <a:ext cx="7801500" cy="12060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 sz="2532"/>
              <a:t>Our seating chart generator</a:t>
            </a:r>
            <a:endParaRPr sz="2532"/>
          </a:p>
          <a:p>
            <a:pPr indent="0" lvl="0" marL="0" rtl="0" algn="ctr">
              <a:spcBef>
                <a:spcPts val="0"/>
              </a:spcBef>
              <a:spcAft>
                <a:spcPts val="0"/>
              </a:spcAft>
              <a:buNone/>
            </a:pPr>
            <a:r>
              <a:t/>
            </a:r>
            <a:endParaRPr sz="2532"/>
          </a:p>
          <a:p>
            <a:pPr indent="0" lvl="0" marL="0" rtl="0" algn="ctr">
              <a:spcBef>
                <a:spcPts val="0"/>
              </a:spcBef>
              <a:spcAft>
                <a:spcPts val="0"/>
              </a:spcAft>
              <a:buNone/>
            </a:pPr>
            <a:r>
              <a:rPr lang="en"/>
              <a:t>Made by </a:t>
            </a:r>
            <a:r>
              <a:rPr lang="en"/>
              <a:t>Adrian Casares, </a:t>
            </a:r>
            <a:r>
              <a:rPr lang="en"/>
              <a:t>Ryan Kellar, Nishtha Verma, and Zachary Sunga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Empathize</a:t>
            </a:r>
            <a:endParaRPr/>
          </a:p>
        </p:txBody>
      </p:sp>
      <p:sp>
        <p:nvSpPr>
          <p:cNvPr id="142" name="Google Shape;14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Before initially getting the idea from a brief interview, we went in for 3 more detailed interviews.</a:t>
            </a:r>
            <a:endParaRPr/>
          </a:p>
          <a:p>
            <a:pPr indent="-342900" lvl="0" marL="457200" rtl="0" algn="l">
              <a:spcBef>
                <a:spcPts val="1200"/>
              </a:spcBef>
              <a:spcAft>
                <a:spcPts val="0"/>
              </a:spcAft>
              <a:buSzPts val="1800"/>
              <a:buChar char="-"/>
            </a:pPr>
            <a:r>
              <a:rPr lang="en"/>
              <a:t>Focus groups → macro trends</a:t>
            </a:r>
            <a:endParaRPr/>
          </a:p>
          <a:p>
            <a:pPr indent="-342900" lvl="0" marL="457200" rtl="0" algn="l">
              <a:spcBef>
                <a:spcPts val="0"/>
              </a:spcBef>
              <a:spcAft>
                <a:spcPts val="0"/>
              </a:spcAft>
              <a:buSzPts val="1800"/>
              <a:buChar char="-"/>
            </a:pPr>
            <a:r>
              <a:rPr lang="en"/>
              <a:t>Interviews → individual needs</a:t>
            </a:r>
            <a:endParaRPr/>
          </a:p>
        </p:txBody>
      </p:sp>
      <p:pic>
        <p:nvPicPr>
          <p:cNvPr id="143" name="Google Shape;143;p22"/>
          <p:cNvPicPr preferRelativeResize="0"/>
          <p:nvPr/>
        </p:nvPicPr>
        <p:blipFill>
          <a:blip r:embed="rId3">
            <a:alphaModFix/>
          </a:blip>
          <a:stretch>
            <a:fillRect/>
          </a:stretch>
        </p:blipFill>
        <p:spPr>
          <a:xfrm>
            <a:off x="4667353" y="1924675"/>
            <a:ext cx="3816250" cy="28627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Empathize</a:t>
            </a:r>
            <a:endParaRPr/>
          </a:p>
        </p:txBody>
      </p:sp>
      <p:sp>
        <p:nvSpPr>
          <p:cNvPr id="149" name="Google Shape;14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Initial idea was NOT the same as empathizing with your users</a:t>
            </a:r>
            <a:endParaRPr/>
          </a:p>
        </p:txBody>
      </p:sp>
      <p:pic>
        <p:nvPicPr>
          <p:cNvPr id="150" name="Google Shape;150;p23"/>
          <p:cNvPicPr preferRelativeResize="0"/>
          <p:nvPr/>
        </p:nvPicPr>
        <p:blipFill>
          <a:blip r:embed="rId3">
            <a:alphaModFix/>
          </a:blip>
          <a:stretch>
            <a:fillRect/>
          </a:stretch>
        </p:blipFill>
        <p:spPr>
          <a:xfrm>
            <a:off x="380475" y="2056550"/>
            <a:ext cx="7885976" cy="733575"/>
          </a:xfrm>
          <a:prstGeom prst="rect">
            <a:avLst/>
          </a:prstGeom>
          <a:noFill/>
          <a:ln>
            <a:noFill/>
          </a:ln>
        </p:spPr>
      </p:pic>
      <p:sp>
        <p:nvSpPr>
          <p:cNvPr id="151" name="Google Shape;151;p23"/>
          <p:cNvSpPr txBox="1"/>
          <p:nvPr/>
        </p:nvSpPr>
        <p:spPr>
          <a:xfrm>
            <a:off x="1242875" y="3335475"/>
            <a:ext cx="4438800" cy="6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4"/>
                </a:solidFill>
                <a:latin typeface="Average"/>
                <a:ea typeface="Average"/>
                <a:cs typeface="Average"/>
                <a:sym typeface="Average"/>
              </a:rPr>
              <a:t>Email interview used to generate ideas is a </a:t>
            </a:r>
            <a:r>
              <a:rPr b="1" lang="en" sz="1800">
                <a:solidFill>
                  <a:schemeClr val="accent4"/>
                </a:solidFill>
                <a:latin typeface="Average"/>
                <a:ea typeface="Average"/>
                <a:cs typeface="Average"/>
                <a:sym typeface="Average"/>
              </a:rPr>
              <a:t>preliminary step.</a:t>
            </a:r>
            <a:endParaRPr b="1" sz="1800">
              <a:solidFill>
                <a:schemeClr val="accent4"/>
              </a:solidFill>
              <a:latin typeface="Average"/>
              <a:ea typeface="Average"/>
              <a:cs typeface="Average"/>
              <a:sym typeface="Average"/>
            </a:endParaRPr>
          </a:p>
        </p:txBody>
      </p:sp>
      <p:cxnSp>
        <p:nvCxnSpPr>
          <p:cNvPr id="152" name="Google Shape;152;p23"/>
          <p:cNvCxnSpPr>
            <a:stCxn id="151" idx="0"/>
          </p:cNvCxnSpPr>
          <p:nvPr/>
        </p:nvCxnSpPr>
        <p:spPr>
          <a:xfrm rot="10800000">
            <a:off x="3462275" y="3005775"/>
            <a:ext cx="0" cy="329700"/>
          </a:xfrm>
          <a:prstGeom prst="straightConnector1">
            <a:avLst/>
          </a:prstGeom>
          <a:noFill/>
          <a:ln cap="flat" cmpd="sng" w="19050">
            <a:solidFill>
              <a:schemeClr val="accent4"/>
            </a:solidFill>
            <a:prstDash val="solid"/>
            <a:round/>
            <a:headEnd len="med" w="med" type="none"/>
            <a:tailEnd len="med" w="med" type="triangle"/>
          </a:ln>
        </p:spPr>
      </p:cxnSp>
      <p:pic>
        <p:nvPicPr>
          <p:cNvPr id="153" name="Google Shape;153;p23"/>
          <p:cNvPicPr preferRelativeResize="0"/>
          <p:nvPr/>
        </p:nvPicPr>
        <p:blipFill>
          <a:blip r:embed="rId4">
            <a:alphaModFix/>
          </a:blip>
          <a:stretch>
            <a:fillRect/>
          </a:stretch>
        </p:blipFill>
        <p:spPr>
          <a:xfrm>
            <a:off x="7479450" y="3392500"/>
            <a:ext cx="1352850" cy="1416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Empathize Methodology</a:t>
            </a:r>
            <a:endParaRPr/>
          </a:p>
        </p:txBody>
      </p:sp>
      <p:pic>
        <p:nvPicPr>
          <p:cNvPr id="159" name="Google Shape;159;p24"/>
          <p:cNvPicPr preferRelativeResize="0"/>
          <p:nvPr/>
        </p:nvPicPr>
        <p:blipFill>
          <a:blip r:embed="rId3">
            <a:alphaModFix/>
          </a:blip>
          <a:stretch>
            <a:fillRect/>
          </a:stretch>
        </p:blipFill>
        <p:spPr>
          <a:xfrm>
            <a:off x="253875" y="1132075"/>
            <a:ext cx="3922483" cy="3820974"/>
          </a:xfrm>
          <a:prstGeom prst="rect">
            <a:avLst/>
          </a:prstGeom>
          <a:noFill/>
          <a:ln>
            <a:noFill/>
          </a:ln>
        </p:spPr>
      </p:pic>
      <p:cxnSp>
        <p:nvCxnSpPr>
          <p:cNvPr id="160" name="Google Shape;160;p24"/>
          <p:cNvCxnSpPr/>
          <p:nvPr/>
        </p:nvCxnSpPr>
        <p:spPr>
          <a:xfrm flipH="1" rot="10800000">
            <a:off x="1648725" y="2282725"/>
            <a:ext cx="3665100" cy="862500"/>
          </a:xfrm>
          <a:prstGeom prst="straightConnector1">
            <a:avLst/>
          </a:prstGeom>
          <a:noFill/>
          <a:ln cap="flat" cmpd="sng" w="114300">
            <a:solidFill>
              <a:srgbClr val="FF0000"/>
            </a:solidFill>
            <a:prstDash val="solid"/>
            <a:round/>
            <a:headEnd len="med" w="med" type="triangle"/>
            <a:tailEnd len="med" w="med" type="none"/>
          </a:ln>
        </p:spPr>
      </p:cxnSp>
      <p:sp>
        <p:nvSpPr>
          <p:cNvPr id="161" name="Google Shape;161;p24"/>
          <p:cNvSpPr txBox="1"/>
          <p:nvPr/>
        </p:nvSpPr>
        <p:spPr>
          <a:xfrm>
            <a:off x="5478800" y="1851625"/>
            <a:ext cx="2054400" cy="19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Focus on what teachers are </a:t>
            </a:r>
            <a:r>
              <a:rPr i="1" lang="en" sz="1800">
                <a:solidFill>
                  <a:schemeClr val="accent3"/>
                </a:solidFill>
                <a:latin typeface="Average"/>
                <a:ea typeface="Average"/>
                <a:cs typeface="Average"/>
                <a:sym typeface="Average"/>
              </a:rPr>
              <a:t>already doing</a:t>
            </a:r>
            <a:r>
              <a:rPr lang="en" sz="1800">
                <a:solidFill>
                  <a:schemeClr val="accent3"/>
                </a:solidFill>
                <a:latin typeface="Average"/>
                <a:ea typeface="Average"/>
                <a:cs typeface="Average"/>
                <a:sym typeface="Average"/>
              </a:rPr>
              <a:t> since classroom procedures tend to be pretty solid</a:t>
            </a:r>
            <a:endParaRPr sz="1800">
              <a:solidFill>
                <a:schemeClr val="accent3"/>
              </a:solidFill>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Empathize Conclusion</a:t>
            </a:r>
            <a:endParaRPr/>
          </a:p>
        </p:txBody>
      </p:sp>
      <p:sp>
        <p:nvSpPr>
          <p:cNvPr id="167" name="Google Shape;167;p25"/>
          <p:cNvSpPr txBox="1"/>
          <p:nvPr>
            <p:ph idx="1" type="body"/>
          </p:nvPr>
        </p:nvSpPr>
        <p:spPr>
          <a:xfrm>
            <a:off x="311700" y="1152475"/>
            <a:ext cx="5091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Seating charts play a ton of different roles in the classroom</a:t>
            </a:r>
            <a:endParaRPr/>
          </a:p>
        </p:txBody>
      </p:sp>
      <p:pic>
        <p:nvPicPr>
          <p:cNvPr id="168" name="Google Shape;168;p25"/>
          <p:cNvPicPr preferRelativeResize="0"/>
          <p:nvPr/>
        </p:nvPicPr>
        <p:blipFill>
          <a:blip r:embed="rId3">
            <a:alphaModFix/>
          </a:blip>
          <a:stretch>
            <a:fillRect/>
          </a:stretch>
        </p:blipFill>
        <p:spPr>
          <a:xfrm>
            <a:off x="5656350" y="1802025"/>
            <a:ext cx="3175950" cy="2117300"/>
          </a:xfrm>
          <a:prstGeom prst="rect">
            <a:avLst/>
          </a:prstGeom>
          <a:noFill/>
          <a:ln>
            <a:noFill/>
          </a:ln>
        </p:spPr>
      </p:pic>
      <p:pic>
        <p:nvPicPr>
          <p:cNvPr id="169" name="Google Shape;169;p25"/>
          <p:cNvPicPr preferRelativeResize="0"/>
          <p:nvPr/>
        </p:nvPicPr>
        <p:blipFill>
          <a:blip r:embed="rId4">
            <a:alphaModFix/>
          </a:blip>
          <a:stretch>
            <a:fillRect/>
          </a:stretch>
        </p:blipFill>
        <p:spPr>
          <a:xfrm>
            <a:off x="647400" y="2484141"/>
            <a:ext cx="4419599" cy="186668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Define</a:t>
            </a:r>
            <a:endParaRPr/>
          </a:p>
        </p:txBody>
      </p:sp>
      <p:sp>
        <p:nvSpPr>
          <p:cNvPr id="175" name="Google Shape;175;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431800" lvl="0" marL="457200" rtl="0" algn="l">
              <a:spcBef>
                <a:spcPts val="0"/>
              </a:spcBef>
              <a:spcAft>
                <a:spcPts val="0"/>
              </a:spcAft>
              <a:buClr>
                <a:srgbClr val="00FFFF"/>
              </a:buClr>
              <a:buSzPts val="3200"/>
              <a:buChar char="-"/>
            </a:pPr>
            <a:r>
              <a:rPr lang="en" sz="3200">
                <a:solidFill>
                  <a:srgbClr val="00FFFF"/>
                </a:solidFill>
              </a:rPr>
              <a:t>Existing tools are expensive, complex, and lack important features</a:t>
            </a:r>
            <a:endParaRPr sz="3200">
              <a:solidFill>
                <a:srgbClr val="00FFFF"/>
              </a:solidFill>
            </a:endParaRPr>
          </a:p>
        </p:txBody>
      </p:sp>
      <p:pic>
        <p:nvPicPr>
          <p:cNvPr id="176" name="Google Shape;176;p26"/>
          <p:cNvPicPr preferRelativeResize="0"/>
          <p:nvPr/>
        </p:nvPicPr>
        <p:blipFill>
          <a:blip r:embed="rId3">
            <a:alphaModFix/>
          </a:blip>
          <a:stretch>
            <a:fillRect/>
          </a:stretch>
        </p:blipFill>
        <p:spPr>
          <a:xfrm>
            <a:off x="4806624" y="987625"/>
            <a:ext cx="4025675" cy="37461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Define</a:t>
            </a:r>
            <a:endParaRPr/>
          </a:p>
        </p:txBody>
      </p:sp>
      <p:sp>
        <p:nvSpPr>
          <p:cNvPr id="182" name="Google Shape;182;p2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431800" lvl="0" marL="457200" rtl="0" algn="l">
              <a:spcBef>
                <a:spcPts val="0"/>
              </a:spcBef>
              <a:spcAft>
                <a:spcPts val="0"/>
              </a:spcAft>
              <a:buClr>
                <a:srgbClr val="B4A7D6"/>
              </a:buClr>
              <a:buSzPts val="3200"/>
              <a:buChar char="-"/>
            </a:pPr>
            <a:r>
              <a:rPr lang="en" sz="3200">
                <a:solidFill>
                  <a:srgbClr val="B4A7D6"/>
                </a:solidFill>
              </a:rPr>
              <a:t>Tools in the classroom don’t integrate seamlessly with real life</a:t>
            </a:r>
            <a:endParaRPr sz="3200">
              <a:solidFill>
                <a:srgbClr val="B4A7D6"/>
              </a:solidFill>
            </a:endParaRPr>
          </a:p>
        </p:txBody>
      </p:sp>
      <p:pic>
        <p:nvPicPr>
          <p:cNvPr id="183" name="Google Shape;183;p27"/>
          <p:cNvPicPr preferRelativeResize="0"/>
          <p:nvPr/>
        </p:nvPicPr>
        <p:blipFill>
          <a:blip r:embed="rId3">
            <a:alphaModFix/>
          </a:blip>
          <a:stretch>
            <a:fillRect/>
          </a:stretch>
        </p:blipFill>
        <p:spPr>
          <a:xfrm>
            <a:off x="4806624" y="987625"/>
            <a:ext cx="4025675" cy="37461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Define</a:t>
            </a:r>
            <a:endParaRPr/>
          </a:p>
        </p:txBody>
      </p:sp>
      <p:sp>
        <p:nvSpPr>
          <p:cNvPr id="189" name="Google Shape;189;p2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92500"/>
          </a:bodyPr>
          <a:lstStyle/>
          <a:p>
            <a:pPr indent="-416560" lvl="0" marL="457200" rtl="0" algn="l">
              <a:spcBef>
                <a:spcPts val="0"/>
              </a:spcBef>
              <a:spcAft>
                <a:spcPts val="0"/>
              </a:spcAft>
              <a:buClr>
                <a:srgbClr val="E06666"/>
              </a:buClr>
              <a:buSzPct val="100000"/>
              <a:buChar char="-"/>
            </a:pPr>
            <a:r>
              <a:rPr lang="en" sz="3200">
                <a:solidFill>
                  <a:srgbClr val="EA9999"/>
                </a:solidFill>
              </a:rPr>
              <a:t>Teachers will spend less time on their seating charts;</a:t>
            </a:r>
            <a:r>
              <a:rPr lang="en" sz="3200">
                <a:solidFill>
                  <a:srgbClr val="E06666"/>
                </a:solidFill>
              </a:rPr>
              <a:t> </a:t>
            </a:r>
            <a:r>
              <a:rPr lang="en" sz="3200">
                <a:solidFill>
                  <a:srgbClr val="B6D7A8"/>
                </a:solidFill>
              </a:rPr>
              <a:t>Seating charts are a part of lesson planning for many teachers.</a:t>
            </a:r>
            <a:endParaRPr sz="3200">
              <a:solidFill>
                <a:srgbClr val="B6D7A8"/>
              </a:solidFill>
            </a:endParaRPr>
          </a:p>
        </p:txBody>
      </p:sp>
      <p:pic>
        <p:nvPicPr>
          <p:cNvPr id="190" name="Google Shape;190;p28"/>
          <p:cNvPicPr preferRelativeResize="0"/>
          <p:nvPr/>
        </p:nvPicPr>
        <p:blipFill>
          <a:blip r:embed="rId3">
            <a:alphaModFix/>
          </a:blip>
          <a:stretch>
            <a:fillRect/>
          </a:stretch>
        </p:blipFill>
        <p:spPr>
          <a:xfrm>
            <a:off x="4806624" y="987625"/>
            <a:ext cx="4025675" cy="37461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Ideate</a:t>
            </a:r>
            <a:endParaRPr/>
          </a:p>
        </p:txBody>
      </p:sp>
      <p:pic>
        <p:nvPicPr>
          <p:cNvPr id="196" name="Google Shape;196;p29"/>
          <p:cNvPicPr preferRelativeResize="0"/>
          <p:nvPr/>
        </p:nvPicPr>
        <p:blipFill>
          <a:blip r:embed="rId3">
            <a:alphaModFix/>
          </a:blip>
          <a:stretch>
            <a:fillRect/>
          </a:stretch>
        </p:blipFill>
        <p:spPr>
          <a:xfrm>
            <a:off x="363925" y="1093200"/>
            <a:ext cx="4325172" cy="38209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Ideate</a:t>
            </a:r>
            <a:endParaRPr/>
          </a:p>
        </p:txBody>
      </p:sp>
      <p:pic>
        <p:nvPicPr>
          <p:cNvPr id="202" name="Google Shape;202;p30"/>
          <p:cNvPicPr preferRelativeResize="0"/>
          <p:nvPr/>
        </p:nvPicPr>
        <p:blipFill>
          <a:blip r:embed="rId3">
            <a:alphaModFix/>
          </a:blip>
          <a:stretch>
            <a:fillRect/>
          </a:stretch>
        </p:blipFill>
        <p:spPr>
          <a:xfrm>
            <a:off x="392750" y="1102825"/>
            <a:ext cx="5883725" cy="3820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Ideate</a:t>
            </a:r>
            <a:endParaRPr/>
          </a:p>
        </p:txBody>
      </p:sp>
      <p:pic>
        <p:nvPicPr>
          <p:cNvPr id="208" name="Google Shape;208;p31"/>
          <p:cNvPicPr preferRelativeResize="0"/>
          <p:nvPr/>
        </p:nvPicPr>
        <p:blipFill>
          <a:blip r:embed="rId3">
            <a:alphaModFix/>
          </a:blip>
          <a:stretch>
            <a:fillRect/>
          </a:stretch>
        </p:blipFill>
        <p:spPr>
          <a:xfrm>
            <a:off x="363925" y="1150900"/>
            <a:ext cx="6240317" cy="3820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Overview</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built a seating chart generator that LASA teachers could use to save time</a:t>
            </a:r>
            <a:endParaRPr/>
          </a:p>
          <a:p>
            <a:pPr indent="0" lvl="0" marL="0" rtl="0" algn="l">
              <a:spcBef>
                <a:spcPts val="1200"/>
              </a:spcBef>
              <a:spcAft>
                <a:spcPts val="1200"/>
              </a:spcAft>
              <a:buNone/>
            </a:pPr>
            <a:r>
              <a:rPr lang="en"/>
              <a:t>After talking to Dr. Pinkston, one of the most common issues that she (along with many other LASA teachers) had is that there isn’t a good tool to build a seating chart for their classes</a:t>
            </a:r>
            <a:endParaRPr/>
          </a:p>
        </p:txBody>
      </p:sp>
      <p:pic>
        <p:nvPicPr>
          <p:cNvPr id="67" name="Google Shape;67;p14"/>
          <p:cNvPicPr preferRelativeResize="0"/>
          <p:nvPr/>
        </p:nvPicPr>
        <p:blipFill>
          <a:blip r:embed="rId3">
            <a:alphaModFix/>
          </a:blip>
          <a:stretch>
            <a:fillRect/>
          </a:stretch>
        </p:blipFill>
        <p:spPr>
          <a:xfrm>
            <a:off x="311688" y="2847488"/>
            <a:ext cx="4505325" cy="1990725"/>
          </a:xfrm>
          <a:prstGeom prst="rect">
            <a:avLst/>
          </a:prstGeom>
          <a:noFill/>
          <a:ln>
            <a:noFill/>
          </a:ln>
        </p:spPr>
      </p:pic>
      <p:pic>
        <p:nvPicPr>
          <p:cNvPr id="68" name="Google Shape;68;p14"/>
          <p:cNvPicPr preferRelativeResize="0"/>
          <p:nvPr/>
        </p:nvPicPr>
        <p:blipFill>
          <a:blip r:embed="rId4">
            <a:alphaModFix/>
          </a:blip>
          <a:stretch>
            <a:fillRect/>
          </a:stretch>
        </p:blipFill>
        <p:spPr>
          <a:xfrm>
            <a:off x="5285607" y="2847500"/>
            <a:ext cx="3217892" cy="1990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300"/>
                                        <p:tgtEl>
                                          <p:spTgt spid="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300"/>
                                        <p:tgtEl>
                                          <p:spTgt spid="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Ideate</a:t>
            </a:r>
            <a:endParaRPr/>
          </a:p>
        </p:txBody>
      </p:sp>
      <p:sp>
        <p:nvSpPr>
          <p:cNvPr id="214" name="Google Shape;214;p32"/>
          <p:cNvSpPr txBox="1"/>
          <p:nvPr>
            <p:ph idx="1" type="body"/>
          </p:nvPr>
        </p:nvSpPr>
        <p:spPr>
          <a:xfrm>
            <a:off x="311700" y="1152475"/>
            <a:ext cx="4135500" cy="3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t>initial</a:t>
            </a:r>
            <a:r>
              <a:rPr lang="en"/>
              <a:t> ideas:</a:t>
            </a:r>
            <a:endParaRPr/>
          </a:p>
          <a:p>
            <a:pPr indent="-342900" lvl="0" marL="457200" rtl="0" algn="l">
              <a:spcBef>
                <a:spcPts val="1200"/>
              </a:spcBef>
              <a:spcAft>
                <a:spcPts val="0"/>
              </a:spcAft>
              <a:buSzPts val="1800"/>
              <a:buChar char="-"/>
            </a:pPr>
            <a:r>
              <a:rPr lang="en"/>
              <a:t>Drag and drop </a:t>
            </a:r>
            <a:r>
              <a:rPr lang="en"/>
              <a:t>seating chart builder</a:t>
            </a:r>
            <a:endParaRPr/>
          </a:p>
          <a:p>
            <a:pPr indent="-317500" lvl="1" marL="914400" rtl="0" algn="l">
              <a:spcBef>
                <a:spcPts val="0"/>
              </a:spcBef>
              <a:spcAft>
                <a:spcPts val="0"/>
              </a:spcAft>
              <a:buSzPts val="1400"/>
              <a:buChar char="-"/>
            </a:pPr>
            <a:r>
              <a:rPr lang="en"/>
              <a:t>for ease of use and flexibility</a:t>
            </a:r>
            <a:endParaRPr/>
          </a:p>
          <a:p>
            <a:pPr indent="-342900" lvl="0" marL="457200" rtl="0" algn="l">
              <a:spcBef>
                <a:spcPts val="0"/>
              </a:spcBef>
              <a:spcAft>
                <a:spcPts val="0"/>
              </a:spcAft>
              <a:buSzPts val="1800"/>
              <a:buChar char="-"/>
            </a:pPr>
            <a:r>
              <a:rPr lang="en"/>
              <a:t>Different icons/building blocks</a:t>
            </a:r>
            <a:endParaRPr/>
          </a:p>
          <a:p>
            <a:pPr indent="-317500" lvl="1" marL="914400" rtl="0" algn="l">
              <a:spcBef>
                <a:spcPts val="0"/>
              </a:spcBef>
              <a:spcAft>
                <a:spcPts val="0"/>
              </a:spcAft>
              <a:buSzPts val="1400"/>
              <a:buChar char="-"/>
            </a:pPr>
            <a:r>
              <a:rPr lang="en"/>
              <a:t>Keep it simple, stupid</a:t>
            </a:r>
            <a:endParaRPr/>
          </a:p>
        </p:txBody>
      </p:sp>
      <p:pic>
        <p:nvPicPr>
          <p:cNvPr id="215" name="Google Shape;215;p32"/>
          <p:cNvPicPr preferRelativeResize="0"/>
          <p:nvPr/>
        </p:nvPicPr>
        <p:blipFill rotWithShape="1">
          <a:blip r:embed="rId3">
            <a:alphaModFix/>
          </a:blip>
          <a:srcRect b="24736" l="22881" r="27986" t="4427"/>
          <a:stretch/>
        </p:blipFill>
        <p:spPr>
          <a:xfrm>
            <a:off x="4402375" y="3034374"/>
            <a:ext cx="2107359" cy="1973173"/>
          </a:xfrm>
          <a:prstGeom prst="rect">
            <a:avLst/>
          </a:prstGeom>
          <a:noFill/>
          <a:ln>
            <a:noFill/>
          </a:ln>
        </p:spPr>
      </p:pic>
      <p:pic>
        <p:nvPicPr>
          <p:cNvPr id="216" name="Google Shape;216;p32"/>
          <p:cNvPicPr preferRelativeResize="0"/>
          <p:nvPr/>
        </p:nvPicPr>
        <p:blipFill rotWithShape="1">
          <a:blip r:embed="rId4">
            <a:alphaModFix/>
          </a:blip>
          <a:srcRect b="3974" l="22878" r="20041" t="16534"/>
          <a:stretch/>
        </p:blipFill>
        <p:spPr>
          <a:xfrm>
            <a:off x="6784326" y="3034375"/>
            <a:ext cx="2181654" cy="1973173"/>
          </a:xfrm>
          <a:prstGeom prst="rect">
            <a:avLst/>
          </a:prstGeom>
          <a:noFill/>
          <a:ln>
            <a:noFill/>
          </a:ln>
        </p:spPr>
      </p:pic>
      <p:pic>
        <p:nvPicPr>
          <p:cNvPr id="217" name="Google Shape;217;p32"/>
          <p:cNvPicPr preferRelativeResize="0"/>
          <p:nvPr/>
        </p:nvPicPr>
        <p:blipFill rotWithShape="1">
          <a:blip r:embed="rId5">
            <a:alphaModFix/>
          </a:blip>
          <a:srcRect b="14190" l="0" r="0" t="15102"/>
          <a:stretch/>
        </p:blipFill>
        <p:spPr>
          <a:xfrm>
            <a:off x="5489551" y="165375"/>
            <a:ext cx="3403497" cy="2406378"/>
          </a:xfrm>
          <a:prstGeom prst="rect">
            <a:avLst/>
          </a:prstGeom>
          <a:noFill/>
          <a:ln>
            <a:noFill/>
          </a:ln>
        </p:spPr>
      </p:pic>
      <p:sp>
        <p:nvSpPr>
          <p:cNvPr id="218" name="Google Shape;218;p32"/>
          <p:cNvSpPr txBox="1"/>
          <p:nvPr/>
        </p:nvSpPr>
        <p:spPr>
          <a:xfrm>
            <a:off x="5020750" y="2601175"/>
            <a:ext cx="870600" cy="4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Average"/>
                <a:ea typeface="Average"/>
                <a:cs typeface="Average"/>
                <a:sym typeface="Average"/>
              </a:rPr>
              <a:t>scatter</a:t>
            </a:r>
            <a:endParaRPr sz="1800">
              <a:solidFill>
                <a:schemeClr val="accent3"/>
              </a:solidFill>
              <a:latin typeface="Average"/>
              <a:ea typeface="Average"/>
              <a:cs typeface="Average"/>
              <a:sym typeface="Average"/>
            </a:endParaRPr>
          </a:p>
        </p:txBody>
      </p:sp>
      <p:sp>
        <p:nvSpPr>
          <p:cNvPr id="219" name="Google Shape;219;p32"/>
          <p:cNvSpPr txBox="1"/>
          <p:nvPr/>
        </p:nvSpPr>
        <p:spPr>
          <a:xfrm>
            <a:off x="7439850" y="2601175"/>
            <a:ext cx="870600" cy="4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Average"/>
                <a:ea typeface="Average"/>
                <a:cs typeface="Average"/>
                <a:sym typeface="Average"/>
              </a:rPr>
              <a:t>gather</a:t>
            </a:r>
            <a:endParaRPr sz="1800">
              <a:solidFill>
                <a:schemeClr val="accent3"/>
              </a:solidFill>
              <a:latin typeface="Average"/>
              <a:ea typeface="Average"/>
              <a:cs typeface="Average"/>
              <a:sym typeface="Averag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Ideate w/ Agile Scrum</a:t>
            </a:r>
            <a:endParaRPr/>
          </a:p>
        </p:txBody>
      </p:sp>
      <p:pic>
        <p:nvPicPr>
          <p:cNvPr id="225" name="Google Shape;225;p33"/>
          <p:cNvPicPr preferRelativeResize="0"/>
          <p:nvPr/>
        </p:nvPicPr>
        <p:blipFill>
          <a:blip r:embed="rId3">
            <a:alphaModFix/>
          </a:blip>
          <a:stretch>
            <a:fillRect/>
          </a:stretch>
        </p:blipFill>
        <p:spPr>
          <a:xfrm>
            <a:off x="311700" y="1144750"/>
            <a:ext cx="4553861" cy="3820974"/>
          </a:xfrm>
          <a:prstGeom prst="rect">
            <a:avLst/>
          </a:prstGeom>
          <a:noFill/>
          <a:ln>
            <a:noFill/>
          </a:ln>
        </p:spPr>
      </p:pic>
      <p:pic>
        <p:nvPicPr>
          <p:cNvPr id="226" name="Google Shape;226;p33"/>
          <p:cNvPicPr preferRelativeResize="0"/>
          <p:nvPr/>
        </p:nvPicPr>
        <p:blipFill>
          <a:blip r:embed="rId4">
            <a:alphaModFix/>
          </a:blip>
          <a:stretch>
            <a:fillRect/>
          </a:stretch>
        </p:blipFill>
        <p:spPr>
          <a:xfrm>
            <a:off x="5030436" y="1144750"/>
            <a:ext cx="3973639" cy="24886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Prototype: the building blocks</a:t>
            </a:r>
            <a:endParaRPr/>
          </a:p>
        </p:txBody>
      </p:sp>
      <p:pic>
        <p:nvPicPr>
          <p:cNvPr id="232" name="Google Shape;232;p34"/>
          <p:cNvPicPr preferRelativeResize="0"/>
          <p:nvPr/>
        </p:nvPicPr>
        <p:blipFill>
          <a:blip r:embed="rId3">
            <a:alphaModFix/>
          </a:blip>
          <a:stretch>
            <a:fillRect/>
          </a:stretch>
        </p:blipFill>
        <p:spPr>
          <a:xfrm>
            <a:off x="311700" y="1331650"/>
            <a:ext cx="3740950" cy="3215574"/>
          </a:xfrm>
          <a:prstGeom prst="rect">
            <a:avLst/>
          </a:prstGeom>
          <a:noFill/>
          <a:ln>
            <a:noFill/>
          </a:ln>
        </p:spPr>
      </p:pic>
      <p:pic>
        <p:nvPicPr>
          <p:cNvPr id="233" name="Google Shape;233;p34"/>
          <p:cNvPicPr preferRelativeResize="0"/>
          <p:nvPr/>
        </p:nvPicPr>
        <p:blipFill>
          <a:blip r:embed="rId4">
            <a:alphaModFix/>
          </a:blip>
          <a:stretch>
            <a:fillRect/>
          </a:stretch>
        </p:blipFill>
        <p:spPr>
          <a:xfrm>
            <a:off x="4484075" y="1106700"/>
            <a:ext cx="3469622" cy="38209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Prototype</a:t>
            </a:r>
            <a:endParaRPr/>
          </a:p>
        </p:txBody>
      </p:sp>
      <p:pic>
        <p:nvPicPr>
          <p:cNvPr id="239" name="Google Shape;239;p35"/>
          <p:cNvPicPr preferRelativeResize="0"/>
          <p:nvPr/>
        </p:nvPicPr>
        <p:blipFill>
          <a:blip r:embed="rId3">
            <a:alphaModFix/>
          </a:blip>
          <a:stretch>
            <a:fillRect/>
          </a:stretch>
        </p:blipFill>
        <p:spPr>
          <a:xfrm>
            <a:off x="1453100" y="1068675"/>
            <a:ext cx="3842685" cy="3820975"/>
          </a:xfrm>
          <a:prstGeom prst="rect">
            <a:avLst/>
          </a:prstGeom>
          <a:noFill/>
          <a:ln>
            <a:noFill/>
          </a:ln>
        </p:spPr>
      </p:pic>
      <p:pic>
        <p:nvPicPr>
          <p:cNvPr id="240" name="Google Shape;240;p35"/>
          <p:cNvPicPr preferRelativeResize="0"/>
          <p:nvPr/>
        </p:nvPicPr>
        <p:blipFill>
          <a:blip r:embed="rId4">
            <a:alphaModFix/>
          </a:blip>
          <a:stretch>
            <a:fillRect/>
          </a:stretch>
        </p:blipFill>
        <p:spPr>
          <a:xfrm>
            <a:off x="5897330" y="1017725"/>
            <a:ext cx="2267374" cy="22673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Prototype</a:t>
            </a:r>
            <a:endParaRPr/>
          </a:p>
        </p:txBody>
      </p:sp>
      <p:pic>
        <p:nvPicPr>
          <p:cNvPr id="246" name="Google Shape;246;p36"/>
          <p:cNvPicPr preferRelativeResize="0"/>
          <p:nvPr/>
        </p:nvPicPr>
        <p:blipFill>
          <a:blip r:embed="rId3">
            <a:alphaModFix/>
          </a:blip>
          <a:stretch>
            <a:fillRect/>
          </a:stretch>
        </p:blipFill>
        <p:spPr>
          <a:xfrm>
            <a:off x="253875" y="1170125"/>
            <a:ext cx="3932990" cy="38209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Prototype</a:t>
            </a:r>
            <a:endParaRPr/>
          </a:p>
        </p:txBody>
      </p:sp>
      <p:pic>
        <p:nvPicPr>
          <p:cNvPr id="252" name="Google Shape;252;p37"/>
          <p:cNvPicPr preferRelativeResize="0"/>
          <p:nvPr/>
        </p:nvPicPr>
        <p:blipFill>
          <a:blip r:embed="rId3">
            <a:alphaModFix/>
          </a:blip>
          <a:stretch>
            <a:fillRect/>
          </a:stretch>
        </p:blipFill>
        <p:spPr>
          <a:xfrm>
            <a:off x="387802" y="1119250"/>
            <a:ext cx="5728199" cy="4087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Period Editor</a:t>
            </a:r>
            <a:endParaRPr/>
          </a:p>
        </p:txBody>
      </p:sp>
      <p:pic>
        <p:nvPicPr>
          <p:cNvPr id="258" name="Google Shape;258;p38"/>
          <p:cNvPicPr preferRelativeResize="0"/>
          <p:nvPr/>
        </p:nvPicPr>
        <p:blipFill>
          <a:blip r:embed="rId3">
            <a:alphaModFix/>
          </a:blip>
          <a:stretch>
            <a:fillRect/>
          </a:stretch>
        </p:blipFill>
        <p:spPr>
          <a:xfrm>
            <a:off x="152400" y="1160500"/>
            <a:ext cx="8839197" cy="344784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Conclusions: Period Editor</a:t>
            </a:r>
            <a:endParaRPr/>
          </a:p>
        </p:txBody>
      </p:sp>
      <p:pic>
        <p:nvPicPr>
          <p:cNvPr id="264" name="Google Shape;264;p39"/>
          <p:cNvPicPr preferRelativeResize="0"/>
          <p:nvPr/>
        </p:nvPicPr>
        <p:blipFill>
          <a:blip r:embed="rId3">
            <a:alphaModFix/>
          </a:blip>
          <a:stretch>
            <a:fillRect/>
          </a:stretch>
        </p:blipFill>
        <p:spPr>
          <a:xfrm>
            <a:off x="585025" y="1093225"/>
            <a:ext cx="7279406" cy="382097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Room Editor</a:t>
            </a:r>
            <a:endParaRPr/>
          </a:p>
        </p:txBody>
      </p:sp>
      <p:pic>
        <p:nvPicPr>
          <p:cNvPr id="270" name="Google Shape;270;p40"/>
          <p:cNvPicPr preferRelativeResize="0"/>
          <p:nvPr/>
        </p:nvPicPr>
        <p:blipFill>
          <a:blip r:embed="rId3">
            <a:alphaModFix/>
          </a:blip>
          <a:stretch>
            <a:fillRect/>
          </a:stretch>
        </p:blipFill>
        <p:spPr>
          <a:xfrm>
            <a:off x="311700" y="1112425"/>
            <a:ext cx="3838059" cy="38209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Accessibility</a:t>
            </a:r>
            <a:endParaRPr/>
          </a:p>
        </p:txBody>
      </p:sp>
      <p:pic>
        <p:nvPicPr>
          <p:cNvPr id="276" name="Google Shape;276;p41"/>
          <p:cNvPicPr preferRelativeResize="0"/>
          <p:nvPr/>
        </p:nvPicPr>
        <p:blipFill>
          <a:blip r:embed="rId3">
            <a:alphaModFix/>
          </a:blip>
          <a:stretch>
            <a:fillRect/>
          </a:stretch>
        </p:blipFill>
        <p:spPr>
          <a:xfrm>
            <a:off x="229300" y="1112450"/>
            <a:ext cx="3658874" cy="3820976"/>
          </a:xfrm>
          <a:prstGeom prst="rect">
            <a:avLst/>
          </a:prstGeom>
          <a:noFill/>
          <a:ln>
            <a:noFill/>
          </a:ln>
        </p:spPr>
      </p:pic>
      <p:pic>
        <p:nvPicPr>
          <p:cNvPr id="277" name="Google Shape;277;p41"/>
          <p:cNvPicPr preferRelativeResize="0"/>
          <p:nvPr/>
        </p:nvPicPr>
        <p:blipFill>
          <a:blip r:embed="rId4">
            <a:alphaModFix/>
          </a:blip>
          <a:stretch>
            <a:fillRect/>
          </a:stretch>
        </p:blipFill>
        <p:spPr>
          <a:xfrm>
            <a:off x="4502049" y="1112450"/>
            <a:ext cx="2765283" cy="3820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Overview</a:t>
            </a:r>
            <a:endParaRPr/>
          </a:p>
        </p:txBody>
      </p:sp>
      <p:sp>
        <p:nvSpPr>
          <p:cNvPr id="74" name="Google Shape;74;p15"/>
          <p:cNvSpPr txBox="1"/>
          <p:nvPr>
            <p:ph idx="1" type="body"/>
          </p:nvPr>
        </p:nvSpPr>
        <p:spPr>
          <a:xfrm>
            <a:off x="311700" y="1152475"/>
            <a:ext cx="8520600" cy="115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Instead of forcing the teachers to do more work to make the seating charts, our app seeks to minimize the amount of interaction between the teacher and the data/list of students they input.</a:t>
            </a:r>
            <a:endParaRPr/>
          </a:p>
        </p:txBody>
      </p:sp>
      <p:sp>
        <p:nvSpPr>
          <p:cNvPr id="75" name="Google Shape;75;p15"/>
          <p:cNvSpPr txBox="1"/>
          <p:nvPr>
            <p:ph idx="1" type="body"/>
          </p:nvPr>
        </p:nvSpPr>
        <p:spPr>
          <a:xfrm>
            <a:off x="311700" y="2439525"/>
            <a:ext cx="8520600" cy="115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Teachers want to filter students based on certain criteria like separation, pairing, and preferential seating, whether accommodation-based or not.</a:t>
            </a:r>
            <a:endParaRPr/>
          </a:p>
        </p:txBody>
      </p:sp>
      <p:sp>
        <p:nvSpPr>
          <p:cNvPr id="76" name="Google Shape;76;p15"/>
          <p:cNvSpPr txBox="1"/>
          <p:nvPr>
            <p:ph idx="1" type="body"/>
          </p:nvPr>
        </p:nvSpPr>
        <p:spPr>
          <a:xfrm>
            <a:off x="311700" y="3393475"/>
            <a:ext cx="8520600" cy="115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Unfortunately, this results in a lot of work on the teachers behalf because they need to manually swap two students to fulfill these filters.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700"/>
                                        <p:tgtEl>
                                          <p:spTgt spid="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7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7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Retrospective</a:t>
            </a:r>
            <a:endParaRPr/>
          </a:p>
        </p:txBody>
      </p:sp>
      <p:pic>
        <p:nvPicPr>
          <p:cNvPr id="283" name="Google Shape;283;p42"/>
          <p:cNvPicPr preferRelativeResize="0"/>
          <p:nvPr/>
        </p:nvPicPr>
        <p:blipFill>
          <a:blip r:embed="rId3">
            <a:alphaModFix/>
          </a:blip>
          <a:stretch>
            <a:fillRect/>
          </a:stretch>
        </p:blipFill>
        <p:spPr>
          <a:xfrm>
            <a:off x="4052973" y="1182525"/>
            <a:ext cx="4779326" cy="3040876"/>
          </a:xfrm>
          <a:prstGeom prst="rect">
            <a:avLst/>
          </a:prstGeom>
          <a:noFill/>
          <a:ln>
            <a:noFill/>
          </a:ln>
        </p:spPr>
      </p:pic>
      <p:sp>
        <p:nvSpPr>
          <p:cNvPr id="284" name="Google Shape;284;p42"/>
          <p:cNvSpPr txBox="1"/>
          <p:nvPr/>
        </p:nvSpPr>
        <p:spPr>
          <a:xfrm>
            <a:off x="442250" y="1249825"/>
            <a:ext cx="3326400" cy="2518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Number 1 challenge was figuring out what the workload would be</a:t>
            </a:r>
            <a:endParaRPr sz="1800">
              <a:solidFill>
                <a:schemeClr val="accent3"/>
              </a:solidFill>
              <a:latin typeface="Average"/>
              <a:ea typeface="Average"/>
              <a:cs typeface="Average"/>
              <a:sym typeface="Averag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 Input Components</a:t>
            </a:r>
            <a:endParaRPr/>
          </a:p>
        </p:txBody>
      </p:sp>
      <p:sp>
        <p:nvSpPr>
          <p:cNvPr id="290" name="Google Shape;290;p43"/>
          <p:cNvSpPr txBox="1"/>
          <p:nvPr/>
        </p:nvSpPr>
        <p:spPr>
          <a:xfrm>
            <a:off x="442250" y="1249825"/>
            <a:ext cx="3326400" cy="2518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Dragging, dropping, selecting, boundaries, mouse movements, reference points, snapping </a:t>
            </a:r>
            <a:endParaRPr sz="1800">
              <a:solidFill>
                <a:schemeClr val="accent3"/>
              </a:solidFill>
              <a:latin typeface="Average"/>
              <a:ea typeface="Average"/>
              <a:cs typeface="Average"/>
              <a:sym typeface="Average"/>
            </a:endParaRPr>
          </a:p>
        </p:txBody>
      </p:sp>
      <p:pic>
        <p:nvPicPr>
          <p:cNvPr id="291" name="Google Shape;291;p43"/>
          <p:cNvPicPr preferRelativeResize="0"/>
          <p:nvPr/>
        </p:nvPicPr>
        <p:blipFill>
          <a:blip r:embed="rId3">
            <a:alphaModFix/>
          </a:blip>
          <a:stretch>
            <a:fillRect/>
          </a:stretch>
        </p:blipFill>
        <p:spPr>
          <a:xfrm>
            <a:off x="4912225" y="977850"/>
            <a:ext cx="3920078" cy="382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 Input Components</a:t>
            </a:r>
            <a:endParaRPr/>
          </a:p>
        </p:txBody>
      </p:sp>
      <p:pic>
        <p:nvPicPr>
          <p:cNvPr id="297" name="Google Shape;297;p44"/>
          <p:cNvPicPr preferRelativeResize="0"/>
          <p:nvPr/>
        </p:nvPicPr>
        <p:blipFill>
          <a:blip r:embed="rId3">
            <a:alphaModFix/>
          </a:blip>
          <a:stretch>
            <a:fillRect/>
          </a:stretch>
        </p:blipFill>
        <p:spPr>
          <a:xfrm>
            <a:off x="311700" y="1122075"/>
            <a:ext cx="5414477" cy="38209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Retrospective</a:t>
            </a:r>
            <a:endParaRPr/>
          </a:p>
        </p:txBody>
      </p:sp>
      <p:sp>
        <p:nvSpPr>
          <p:cNvPr id="303" name="Google Shape;303;p45"/>
          <p:cNvSpPr txBox="1"/>
          <p:nvPr/>
        </p:nvSpPr>
        <p:spPr>
          <a:xfrm>
            <a:off x="442250" y="1249825"/>
            <a:ext cx="3326400" cy="2518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Number 2 challenge was figuring out the timing of finals week and the presentation, etc</a:t>
            </a:r>
            <a:endParaRPr sz="1800">
              <a:solidFill>
                <a:schemeClr val="accent3"/>
              </a:solidFill>
              <a:latin typeface="Average"/>
              <a:ea typeface="Average"/>
              <a:cs typeface="Average"/>
              <a:sym typeface="Average"/>
            </a:endParaRPr>
          </a:p>
        </p:txBody>
      </p:sp>
      <p:pic>
        <p:nvPicPr>
          <p:cNvPr id="304" name="Google Shape;304;p45"/>
          <p:cNvPicPr preferRelativeResize="0"/>
          <p:nvPr/>
        </p:nvPicPr>
        <p:blipFill>
          <a:blip r:embed="rId3">
            <a:alphaModFix/>
          </a:blip>
          <a:stretch>
            <a:fillRect/>
          </a:stretch>
        </p:blipFill>
        <p:spPr>
          <a:xfrm>
            <a:off x="3921050" y="1170125"/>
            <a:ext cx="5070550" cy="3204588"/>
          </a:xfrm>
          <a:prstGeom prst="rect">
            <a:avLst/>
          </a:prstGeom>
          <a:noFill/>
          <a:ln>
            <a:noFill/>
          </a:ln>
        </p:spPr>
      </p:pic>
      <p:pic>
        <p:nvPicPr>
          <p:cNvPr id="305" name="Google Shape;305;p45"/>
          <p:cNvPicPr preferRelativeResize="0"/>
          <p:nvPr/>
        </p:nvPicPr>
        <p:blipFill>
          <a:blip r:embed="rId4">
            <a:alphaModFix/>
          </a:blip>
          <a:stretch>
            <a:fillRect/>
          </a:stretch>
        </p:blipFill>
        <p:spPr>
          <a:xfrm>
            <a:off x="7444676" y="129800"/>
            <a:ext cx="1493376" cy="11200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Retrospective</a:t>
            </a:r>
            <a:endParaRPr/>
          </a:p>
        </p:txBody>
      </p:sp>
      <p:sp>
        <p:nvSpPr>
          <p:cNvPr id="311" name="Google Shape;311;p46"/>
          <p:cNvSpPr txBox="1"/>
          <p:nvPr/>
        </p:nvSpPr>
        <p:spPr>
          <a:xfrm>
            <a:off x="442250" y="1249825"/>
            <a:ext cx="3326400" cy="2518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Number 3 challenge was how many absences there were because of AP classes</a:t>
            </a:r>
            <a:endParaRPr sz="1800">
              <a:solidFill>
                <a:schemeClr val="accent3"/>
              </a:solidFill>
              <a:latin typeface="Average"/>
              <a:ea typeface="Average"/>
              <a:cs typeface="Average"/>
              <a:sym typeface="Average"/>
            </a:endParaRPr>
          </a:p>
        </p:txBody>
      </p:sp>
      <p:pic>
        <p:nvPicPr>
          <p:cNvPr id="312" name="Google Shape;312;p46"/>
          <p:cNvPicPr preferRelativeResize="0"/>
          <p:nvPr/>
        </p:nvPicPr>
        <p:blipFill>
          <a:blip r:embed="rId3">
            <a:alphaModFix/>
          </a:blip>
          <a:stretch>
            <a:fillRect/>
          </a:stretch>
        </p:blipFill>
        <p:spPr>
          <a:xfrm>
            <a:off x="4073450" y="1650825"/>
            <a:ext cx="5070550" cy="285218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Strategies that worked</a:t>
            </a:r>
            <a:endParaRPr/>
          </a:p>
        </p:txBody>
      </p:sp>
      <p:sp>
        <p:nvSpPr>
          <p:cNvPr id="318" name="Google Shape;318;p47"/>
          <p:cNvSpPr txBox="1"/>
          <p:nvPr/>
        </p:nvSpPr>
        <p:spPr>
          <a:xfrm>
            <a:off x="442250" y="1249825"/>
            <a:ext cx="5470500" cy="2518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Average"/>
              <a:buChar char="-"/>
            </a:pPr>
            <a:r>
              <a:rPr lang="en" sz="2400">
                <a:solidFill>
                  <a:schemeClr val="dk1"/>
                </a:solidFill>
                <a:latin typeface="Average"/>
                <a:ea typeface="Average"/>
                <a:cs typeface="Average"/>
                <a:sym typeface="Average"/>
              </a:rPr>
              <a:t>Making a group chat</a:t>
            </a:r>
            <a:endParaRPr sz="2400">
              <a:solidFill>
                <a:schemeClr val="dk1"/>
              </a:solidFill>
              <a:latin typeface="Average"/>
              <a:ea typeface="Average"/>
              <a:cs typeface="Average"/>
              <a:sym typeface="Average"/>
            </a:endParaRPr>
          </a:p>
          <a:p>
            <a:pPr indent="-381000" lvl="0" marL="457200" rtl="0" algn="l">
              <a:spcBef>
                <a:spcPts val="0"/>
              </a:spcBef>
              <a:spcAft>
                <a:spcPts val="0"/>
              </a:spcAft>
              <a:buClr>
                <a:schemeClr val="dk1"/>
              </a:buClr>
              <a:buSzPts val="2400"/>
              <a:buFont typeface="Average"/>
              <a:buChar char="-"/>
            </a:pPr>
            <a:r>
              <a:rPr lang="en" sz="2400">
                <a:solidFill>
                  <a:schemeClr val="dk1"/>
                </a:solidFill>
                <a:latin typeface="Average"/>
                <a:ea typeface="Average"/>
                <a:cs typeface="Average"/>
                <a:sym typeface="Average"/>
              </a:rPr>
              <a:t>Sharing files and CCing on emails</a:t>
            </a:r>
            <a:endParaRPr sz="2400">
              <a:solidFill>
                <a:schemeClr val="dk1"/>
              </a:solidFill>
              <a:latin typeface="Average"/>
              <a:ea typeface="Average"/>
              <a:cs typeface="Average"/>
              <a:sym typeface="Average"/>
            </a:endParaRPr>
          </a:p>
          <a:p>
            <a:pPr indent="-381000" lvl="0" marL="457200" rtl="0" algn="l">
              <a:spcBef>
                <a:spcPts val="0"/>
              </a:spcBef>
              <a:spcAft>
                <a:spcPts val="0"/>
              </a:spcAft>
              <a:buClr>
                <a:schemeClr val="dk1"/>
              </a:buClr>
              <a:buSzPts val="2400"/>
              <a:buFont typeface="Average"/>
              <a:buChar char="-"/>
            </a:pPr>
            <a:r>
              <a:rPr lang="en" sz="2400">
                <a:solidFill>
                  <a:schemeClr val="dk1"/>
                </a:solidFill>
                <a:latin typeface="Average"/>
                <a:ea typeface="Average"/>
                <a:cs typeface="Average"/>
                <a:sym typeface="Average"/>
              </a:rPr>
              <a:t>Scheduling specific times to interview teachers</a:t>
            </a:r>
            <a:endParaRPr sz="2400">
              <a:solidFill>
                <a:schemeClr val="dk1"/>
              </a:solidFill>
              <a:latin typeface="Average"/>
              <a:ea typeface="Average"/>
              <a:cs typeface="Average"/>
              <a:sym typeface="Average"/>
            </a:endParaRPr>
          </a:p>
          <a:p>
            <a:pPr indent="-381000" lvl="0" marL="457200" rtl="0" algn="l">
              <a:spcBef>
                <a:spcPts val="0"/>
              </a:spcBef>
              <a:spcAft>
                <a:spcPts val="0"/>
              </a:spcAft>
              <a:buClr>
                <a:schemeClr val="dk1"/>
              </a:buClr>
              <a:buSzPts val="2400"/>
              <a:buFont typeface="Average"/>
              <a:buChar char="-"/>
            </a:pPr>
            <a:r>
              <a:rPr lang="en" sz="2400">
                <a:solidFill>
                  <a:schemeClr val="dk1"/>
                </a:solidFill>
                <a:latin typeface="Average"/>
                <a:ea typeface="Average"/>
                <a:cs typeface="Average"/>
                <a:sym typeface="Average"/>
              </a:rPr>
              <a:t>Interviewing shared teachers</a:t>
            </a:r>
            <a:endParaRPr sz="2400">
              <a:solidFill>
                <a:schemeClr val="dk1"/>
              </a:solidFill>
              <a:latin typeface="Average"/>
              <a:ea typeface="Average"/>
              <a:cs typeface="Average"/>
              <a:sym typeface="Average"/>
            </a:endParaRPr>
          </a:p>
        </p:txBody>
      </p:sp>
      <p:pic>
        <p:nvPicPr>
          <p:cNvPr id="319" name="Google Shape;319;p47"/>
          <p:cNvPicPr preferRelativeResize="0"/>
          <p:nvPr/>
        </p:nvPicPr>
        <p:blipFill>
          <a:blip r:embed="rId3">
            <a:alphaModFix/>
          </a:blip>
          <a:stretch>
            <a:fillRect/>
          </a:stretch>
        </p:blipFill>
        <p:spPr>
          <a:xfrm>
            <a:off x="5739575" y="2111399"/>
            <a:ext cx="3203950" cy="2563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Strategies that didn’t work</a:t>
            </a:r>
            <a:endParaRPr/>
          </a:p>
        </p:txBody>
      </p:sp>
      <p:sp>
        <p:nvSpPr>
          <p:cNvPr id="325" name="Google Shape;325;p48"/>
          <p:cNvSpPr txBox="1"/>
          <p:nvPr/>
        </p:nvSpPr>
        <p:spPr>
          <a:xfrm>
            <a:off x="442250" y="1249825"/>
            <a:ext cx="5470500" cy="2518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Average"/>
              <a:buChar char="-"/>
            </a:pPr>
            <a:r>
              <a:rPr lang="en" sz="2400">
                <a:solidFill>
                  <a:schemeClr val="dk1"/>
                </a:solidFill>
                <a:latin typeface="Average"/>
                <a:ea typeface="Average"/>
                <a:cs typeface="Average"/>
                <a:sym typeface="Average"/>
              </a:rPr>
              <a:t>Meeting during class (too </a:t>
            </a:r>
            <a:r>
              <a:rPr lang="en" sz="2400">
                <a:solidFill>
                  <a:schemeClr val="dk1"/>
                </a:solidFill>
                <a:latin typeface="Average"/>
                <a:ea typeface="Average"/>
                <a:cs typeface="Average"/>
                <a:sym typeface="Average"/>
              </a:rPr>
              <a:t>unpredictable</a:t>
            </a:r>
            <a:r>
              <a:rPr lang="en" sz="2400">
                <a:solidFill>
                  <a:schemeClr val="dk1"/>
                </a:solidFill>
                <a:latin typeface="Average"/>
                <a:ea typeface="Average"/>
                <a:cs typeface="Average"/>
                <a:sym typeface="Average"/>
              </a:rPr>
              <a:t>)</a:t>
            </a:r>
            <a:endParaRPr sz="2400">
              <a:solidFill>
                <a:schemeClr val="dk1"/>
              </a:solidFill>
              <a:latin typeface="Average"/>
              <a:ea typeface="Average"/>
              <a:cs typeface="Average"/>
              <a:sym typeface="Average"/>
            </a:endParaRPr>
          </a:p>
        </p:txBody>
      </p:sp>
      <p:pic>
        <p:nvPicPr>
          <p:cNvPr id="326" name="Google Shape;326;p48"/>
          <p:cNvPicPr preferRelativeResize="0"/>
          <p:nvPr/>
        </p:nvPicPr>
        <p:blipFill>
          <a:blip r:embed="rId3">
            <a:alphaModFix/>
          </a:blip>
          <a:stretch>
            <a:fillRect/>
          </a:stretch>
        </p:blipFill>
        <p:spPr>
          <a:xfrm>
            <a:off x="3926650" y="1810881"/>
            <a:ext cx="4905650" cy="3273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Planning Next Steps</a:t>
            </a:r>
            <a:endParaRPr/>
          </a:p>
        </p:txBody>
      </p:sp>
      <p:sp>
        <p:nvSpPr>
          <p:cNvPr id="332" name="Google Shape;332;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Steps to achieve MVP:</a:t>
            </a:r>
            <a:endParaRPr/>
          </a:p>
          <a:p>
            <a:pPr indent="-342900" lvl="0" marL="457200" rtl="0" algn="l">
              <a:spcBef>
                <a:spcPts val="1200"/>
              </a:spcBef>
              <a:spcAft>
                <a:spcPts val="0"/>
              </a:spcAft>
              <a:buSzPts val="1800"/>
              <a:buChar char="-"/>
            </a:pPr>
            <a:r>
              <a:rPr lang="en"/>
              <a:t>Seating algorithm last steps (framework already in place)</a:t>
            </a:r>
            <a:endParaRPr/>
          </a:p>
          <a:p>
            <a:pPr indent="-342900" lvl="0" marL="457200" rtl="0" algn="l">
              <a:spcBef>
                <a:spcPts val="0"/>
              </a:spcBef>
              <a:spcAft>
                <a:spcPts val="0"/>
              </a:spcAft>
              <a:buSzPts val="1800"/>
              <a:buChar char="-"/>
            </a:pPr>
            <a:r>
              <a:rPr lang="en"/>
              <a:t>Saving seating charts (might need to adjust database format)</a:t>
            </a:r>
            <a:endParaRPr/>
          </a:p>
          <a:p>
            <a:pPr indent="-342900" lvl="0" marL="457200" rtl="0" algn="l">
              <a:spcBef>
                <a:spcPts val="0"/>
              </a:spcBef>
              <a:spcAft>
                <a:spcPts val="0"/>
              </a:spcAft>
              <a:buSzPts val="1800"/>
              <a:buChar char="-"/>
            </a:pPr>
            <a:r>
              <a:rPr lang="en"/>
              <a:t>Display finalized seating charts</a:t>
            </a:r>
            <a:endParaRPr/>
          </a:p>
          <a:p>
            <a:pPr indent="0" lvl="0" marL="0" rtl="0" algn="l">
              <a:spcBef>
                <a:spcPts val="1200"/>
              </a:spcBef>
              <a:spcAft>
                <a:spcPts val="0"/>
              </a:spcAft>
              <a:buNone/>
            </a:pPr>
            <a:r>
              <a:rPr lang="en"/>
              <a:t>Other steps</a:t>
            </a:r>
            <a:endParaRPr/>
          </a:p>
          <a:p>
            <a:pPr indent="-342900" lvl="0" marL="457200" rtl="0" algn="l">
              <a:spcBef>
                <a:spcPts val="1200"/>
              </a:spcBef>
              <a:spcAft>
                <a:spcPts val="0"/>
              </a:spcAft>
              <a:buSzPts val="1800"/>
              <a:buChar char="-"/>
            </a:pPr>
            <a:r>
              <a:rPr lang="en"/>
              <a:t>Bulk Add Tool</a:t>
            </a:r>
            <a:endParaRPr/>
          </a:p>
          <a:p>
            <a:pPr indent="0" lvl="0" marL="0" rtl="0" algn="l">
              <a:spcBef>
                <a:spcPts val="120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Stuff We’ve Already Finished</a:t>
            </a:r>
            <a:endParaRPr/>
          </a:p>
        </p:txBody>
      </p:sp>
      <p:sp>
        <p:nvSpPr>
          <p:cNvPr id="338" name="Google Shape;338;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Student Rosters</a:t>
            </a:r>
            <a:endParaRPr/>
          </a:p>
          <a:p>
            <a:pPr indent="-342900" lvl="0" marL="457200" rtl="0" algn="l">
              <a:spcBef>
                <a:spcPts val="1200"/>
              </a:spcBef>
              <a:spcAft>
                <a:spcPts val="0"/>
              </a:spcAft>
              <a:buSzPts val="1800"/>
              <a:buChar char="-"/>
            </a:pPr>
            <a:r>
              <a:rPr lang="en"/>
              <a:t>Choosing their seating type</a:t>
            </a:r>
            <a:endParaRPr/>
          </a:p>
          <a:p>
            <a:pPr indent="-342900" lvl="0" marL="457200" rtl="0" algn="l">
              <a:spcBef>
                <a:spcPts val="0"/>
              </a:spcBef>
              <a:spcAft>
                <a:spcPts val="0"/>
              </a:spcAft>
              <a:buSzPts val="1800"/>
              <a:buChar char="-"/>
            </a:pPr>
            <a:r>
              <a:rPr lang="en"/>
              <a:t>Adding a name</a:t>
            </a:r>
            <a:endParaRPr/>
          </a:p>
          <a:p>
            <a:pPr indent="-342900" lvl="0" marL="457200" rtl="0" algn="l">
              <a:spcBef>
                <a:spcPts val="0"/>
              </a:spcBef>
              <a:spcAft>
                <a:spcPts val="0"/>
              </a:spcAft>
              <a:buSzPts val="1800"/>
              <a:buChar char="-"/>
            </a:pPr>
            <a:r>
              <a:rPr lang="en"/>
              <a:t>Customizing connections between students</a:t>
            </a:r>
            <a:endParaRPr/>
          </a:p>
          <a:p>
            <a:pPr indent="0" lvl="0" marL="0" rtl="0" algn="l">
              <a:spcBef>
                <a:spcPts val="1200"/>
              </a:spcBef>
              <a:spcAft>
                <a:spcPts val="0"/>
              </a:spcAft>
              <a:buNone/>
            </a:pPr>
            <a:r>
              <a:rPr lang="en"/>
              <a:t>Room Editor</a:t>
            </a:r>
            <a:endParaRPr/>
          </a:p>
          <a:p>
            <a:pPr indent="-342900" lvl="0" marL="457200" rtl="0" algn="l">
              <a:spcBef>
                <a:spcPts val="1200"/>
              </a:spcBef>
              <a:spcAft>
                <a:spcPts val="0"/>
              </a:spcAft>
              <a:buSzPts val="1800"/>
              <a:buChar char="-"/>
            </a:pPr>
            <a:r>
              <a:rPr lang="en"/>
              <a:t>Drag and Drop feel</a:t>
            </a:r>
            <a:endParaRPr/>
          </a:p>
          <a:p>
            <a:pPr indent="-342900" lvl="0" marL="457200" rtl="0" algn="l">
              <a:spcBef>
                <a:spcPts val="0"/>
              </a:spcBef>
              <a:spcAft>
                <a:spcPts val="0"/>
              </a:spcAft>
              <a:buSzPts val="1800"/>
              <a:buChar char="-"/>
            </a:pPr>
            <a:r>
              <a:rPr lang="en"/>
              <a:t>Landmarks, custom seat labels</a:t>
            </a:r>
            <a:endParaRPr/>
          </a:p>
          <a:p>
            <a:pPr indent="-342900" lvl="0" marL="457200" rtl="0" algn="l">
              <a:spcBef>
                <a:spcPts val="0"/>
              </a:spcBef>
              <a:spcAft>
                <a:spcPts val="0"/>
              </a:spcAft>
              <a:buSzPts val="1800"/>
              <a:buChar char="-"/>
            </a:pPr>
            <a:r>
              <a:rPr lang="en"/>
              <a:t>Accessibility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Burn Down Trends</a:t>
            </a:r>
            <a:endParaRPr/>
          </a:p>
        </p:txBody>
      </p:sp>
      <p:sp>
        <p:nvSpPr>
          <p:cNvPr id="344" name="Google Shape;344;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Would take about 2 weeks</a:t>
            </a:r>
            <a:endParaRPr/>
          </a:p>
          <a:p>
            <a:pPr indent="-342900" lvl="0" marL="457200" rtl="0" algn="l">
              <a:spcBef>
                <a:spcPts val="0"/>
              </a:spcBef>
              <a:spcAft>
                <a:spcPts val="0"/>
              </a:spcAft>
              <a:buSzPts val="1800"/>
              <a:buChar char="-"/>
            </a:pPr>
            <a:r>
              <a:rPr lang="en"/>
              <a:t>Fairly linear</a:t>
            </a:r>
            <a:endParaRPr/>
          </a:p>
          <a:p>
            <a:pPr indent="-342900" lvl="0" marL="457200" rtl="0" algn="l">
              <a:spcBef>
                <a:spcPts val="0"/>
              </a:spcBef>
              <a:spcAft>
                <a:spcPts val="0"/>
              </a:spcAft>
              <a:buSzPts val="1800"/>
              <a:buChar char="-"/>
            </a:pPr>
            <a:r>
              <a:rPr lang="en"/>
              <a:t>Agile scrum</a:t>
            </a:r>
            <a:endParaRPr/>
          </a:p>
        </p:txBody>
      </p:sp>
      <p:pic>
        <p:nvPicPr>
          <p:cNvPr id="345" name="Google Shape;345;p51"/>
          <p:cNvPicPr preferRelativeResize="0"/>
          <p:nvPr/>
        </p:nvPicPr>
        <p:blipFill>
          <a:blip r:embed="rId3">
            <a:alphaModFix/>
          </a:blip>
          <a:stretch>
            <a:fillRect/>
          </a:stretch>
        </p:blipFill>
        <p:spPr>
          <a:xfrm>
            <a:off x="3617753" y="1374800"/>
            <a:ext cx="4874600" cy="3143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Features</a:t>
            </a:r>
            <a:endParaRPr/>
          </a:p>
        </p:txBody>
      </p:sp>
      <p:sp>
        <p:nvSpPr>
          <p:cNvPr id="82" name="Google Shape;82;p16"/>
          <p:cNvSpPr txBox="1"/>
          <p:nvPr>
            <p:ph idx="1" type="body"/>
          </p:nvPr>
        </p:nvSpPr>
        <p:spPr>
          <a:xfrm>
            <a:off x="311700" y="1152475"/>
            <a:ext cx="8520600" cy="777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Our main idea was to maximize the amount of filtering the teacher could include when building the student seat positions</a:t>
            </a:r>
            <a:endParaRPr/>
          </a:p>
        </p:txBody>
      </p:sp>
      <p:sp>
        <p:nvSpPr>
          <p:cNvPr id="83" name="Google Shape;83;p16"/>
          <p:cNvSpPr txBox="1"/>
          <p:nvPr>
            <p:ph idx="1" type="body"/>
          </p:nvPr>
        </p:nvSpPr>
        <p:spPr>
          <a:xfrm>
            <a:off x="797925" y="2065125"/>
            <a:ext cx="2936400" cy="416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n"/>
              <a:t>Offers filters based on student needs</a:t>
            </a:r>
            <a:endParaRPr/>
          </a:p>
        </p:txBody>
      </p:sp>
      <p:sp>
        <p:nvSpPr>
          <p:cNvPr id="84" name="Google Shape;84;p16"/>
          <p:cNvSpPr txBox="1"/>
          <p:nvPr>
            <p:ph idx="1" type="body"/>
          </p:nvPr>
        </p:nvSpPr>
        <p:spPr>
          <a:xfrm>
            <a:off x="4413775" y="2065125"/>
            <a:ext cx="4565700" cy="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350"/>
              <a:t>Accounting for students who have specific </a:t>
            </a:r>
            <a:r>
              <a:rPr lang="en" sz="1350"/>
              <a:t>accommodations</a:t>
            </a:r>
            <a:endParaRPr sz="1350"/>
          </a:p>
        </p:txBody>
      </p:sp>
      <p:pic>
        <p:nvPicPr>
          <p:cNvPr id="85" name="Google Shape;85;p16"/>
          <p:cNvPicPr preferRelativeResize="0"/>
          <p:nvPr/>
        </p:nvPicPr>
        <p:blipFill>
          <a:blip r:embed="rId3">
            <a:alphaModFix/>
          </a:blip>
          <a:stretch>
            <a:fillRect/>
          </a:stretch>
        </p:blipFill>
        <p:spPr>
          <a:xfrm>
            <a:off x="311700" y="2481525"/>
            <a:ext cx="3908840" cy="2180150"/>
          </a:xfrm>
          <a:prstGeom prst="rect">
            <a:avLst/>
          </a:prstGeom>
          <a:noFill/>
          <a:ln>
            <a:noFill/>
          </a:ln>
        </p:spPr>
      </p:pic>
      <p:pic>
        <p:nvPicPr>
          <p:cNvPr id="86" name="Google Shape;86;p16"/>
          <p:cNvPicPr preferRelativeResize="0"/>
          <p:nvPr/>
        </p:nvPicPr>
        <p:blipFill>
          <a:blip r:embed="rId4">
            <a:alphaModFix/>
          </a:blip>
          <a:stretch>
            <a:fillRect/>
          </a:stretch>
        </p:blipFill>
        <p:spPr>
          <a:xfrm>
            <a:off x="4638050" y="2481525"/>
            <a:ext cx="4117149" cy="2180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300"/>
                                        <p:tgtEl>
                                          <p:spTgt spid="83"/>
                                        </p:tgtEl>
                                      </p:cBhvr>
                                    </p:animEffect>
                                  </p:childTnLst>
                                </p:cTn>
                              </p:par>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3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2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2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Joke</a:t>
            </a:r>
            <a:endParaRPr/>
          </a:p>
        </p:txBody>
      </p:sp>
      <p:pic>
        <p:nvPicPr>
          <p:cNvPr id="351" name="Google Shape;351;p52"/>
          <p:cNvPicPr preferRelativeResize="0"/>
          <p:nvPr/>
        </p:nvPicPr>
        <p:blipFill>
          <a:blip r:embed="rId3">
            <a:alphaModFix/>
          </a:blip>
          <a:stretch>
            <a:fillRect/>
          </a:stretch>
        </p:blipFill>
        <p:spPr>
          <a:xfrm>
            <a:off x="311700" y="1093225"/>
            <a:ext cx="6333109" cy="3820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Features</a:t>
            </a:r>
            <a:endParaRPr/>
          </a:p>
        </p:txBody>
      </p:sp>
      <p:sp>
        <p:nvSpPr>
          <p:cNvPr id="92" name="Google Shape;92;p17"/>
          <p:cNvSpPr txBox="1"/>
          <p:nvPr>
            <p:ph idx="1" type="body"/>
          </p:nvPr>
        </p:nvSpPr>
        <p:spPr>
          <a:xfrm>
            <a:off x="311700" y="1152475"/>
            <a:ext cx="8520600" cy="5091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Teachers wanted to be able to easily change saved setups of either their room or the students</a:t>
            </a:r>
            <a:endParaRPr/>
          </a:p>
        </p:txBody>
      </p:sp>
      <p:sp>
        <p:nvSpPr>
          <p:cNvPr id="93" name="Google Shape;93;p17"/>
          <p:cNvSpPr txBox="1"/>
          <p:nvPr>
            <p:ph idx="1" type="body"/>
          </p:nvPr>
        </p:nvSpPr>
        <p:spPr>
          <a:xfrm>
            <a:off x="749325" y="1857800"/>
            <a:ext cx="3050400" cy="4164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None/>
            </a:pPr>
            <a:r>
              <a:rPr lang="en" sz="1942"/>
              <a:t>Different configurations for room setup</a:t>
            </a:r>
            <a:endParaRPr sz="1942"/>
          </a:p>
        </p:txBody>
      </p:sp>
      <p:sp>
        <p:nvSpPr>
          <p:cNvPr id="94" name="Google Shape;94;p17"/>
          <p:cNvSpPr txBox="1"/>
          <p:nvPr>
            <p:ph idx="1" type="body"/>
          </p:nvPr>
        </p:nvSpPr>
        <p:spPr>
          <a:xfrm>
            <a:off x="4751825" y="1857800"/>
            <a:ext cx="3865800" cy="4164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1200"/>
              </a:spcAft>
              <a:buNone/>
            </a:pPr>
            <a:r>
              <a:rPr lang="en" sz="2527"/>
              <a:t>Saved previous and current student seat positions</a:t>
            </a:r>
            <a:endParaRPr sz="2527"/>
          </a:p>
        </p:txBody>
      </p:sp>
      <p:pic>
        <p:nvPicPr>
          <p:cNvPr id="95" name="Google Shape;95;p17"/>
          <p:cNvPicPr preferRelativeResize="0"/>
          <p:nvPr/>
        </p:nvPicPr>
        <p:blipFill>
          <a:blip r:embed="rId3">
            <a:alphaModFix/>
          </a:blip>
          <a:stretch>
            <a:fillRect/>
          </a:stretch>
        </p:blipFill>
        <p:spPr>
          <a:xfrm>
            <a:off x="286275" y="2347475"/>
            <a:ext cx="3976491" cy="2162650"/>
          </a:xfrm>
          <a:prstGeom prst="rect">
            <a:avLst/>
          </a:prstGeom>
          <a:noFill/>
          <a:ln>
            <a:noFill/>
          </a:ln>
        </p:spPr>
      </p:pic>
      <p:pic>
        <p:nvPicPr>
          <p:cNvPr id="96" name="Google Shape;96;p17"/>
          <p:cNvPicPr preferRelativeResize="0"/>
          <p:nvPr/>
        </p:nvPicPr>
        <p:blipFill>
          <a:blip r:embed="rId4">
            <a:alphaModFix/>
          </a:blip>
          <a:stretch>
            <a:fillRect/>
          </a:stretch>
        </p:blipFill>
        <p:spPr>
          <a:xfrm>
            <a:off x="4619068" y="2347475"/>
            <a:ext cx="4131307" cy="2162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2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2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2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2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Implementation</a:t>
            </a:r>
            <a:endParaRPr/>
          </a:p>
        </p:txBody>
      </p:sp>
      <p:pic>
        <p:nvPicPr>
          <p:cNvPr id="102" name="Google Shape;102;p18"/>
          <p:cNvPicPr preferRelativeResize="0"/>
          <p:nvPr/>
        </p:nvPicPr>
        <p:blipFill>
          <a:blip r:embed="rId3">
            <a:alphaModFix/>
          </a:blip>
          <a:stretch>
            <a:fillRect/>
          </a:stretch>
        </p:blipFill>
        <p:spPr>
          <a:xfrm>
            <a:off x="1435600" y="2196525"/>
            <a:ext cx="2212650" cy="2212650"/>
          </a:xfrm>
          <a:prstGeom prst="rect">
            <a:avLst/>
          </a:prstGeom>
          <a:noFill/>
          <a:ln>
            <a:noFill/>
          </a:ln>
        </p:spPr>
      </p:pic>
      <p:pic>
        <p:nvPicPr>
          <p:cNvPr id="103" name="Google Shape;103;p18"/>
          <p:cNvPicPr preferRelativeResize="0"/>
          <p:nvPr/>
        </p:nvPicPr>
        <p:blipFill>
          <a:blip r:embed="rId4">
            <a:alphaModFix/>
          </a:blip>
          <a:stretch>
            <a:fillRect/>
          </a:stretch>
        </p:blipFill>
        <p:spPr>
          <a:xfrm>
            <a:off x="4196550" y="1017725"/>
            <a:ext cx="3564775" cy="2520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Implementation</a:t>
            </a:r>
            <a:endParaRPr/>
          </a:p>
        </p:txBody>
      </p:sp>
      <p:pic>
        <p:nvPicPr>
          <p:cNvPr id="109" name="Google Shape;109;p19"/>
          <p:cNvPicPr preferRelativeResize="0"/>
          <p:nvPr/>
        </p:nvPicPr>
        <p:blipFill>
          <a:blip r:embed="rId3">
            <a:alphaModFix/>
          </a:blip>
          <a:stretch>
            <a:fillRect/>
          </a:stretch>
        </p:blipFill>
        <p:spPr>
          <a:xfrm>
            <a:off x="584750" y="2000250"/>
            <a:ext cx="2742250" cy="1505550"/>
          </a:xfrm>
          <a:prstGeom prst="rect">
            <a:avLst/>
          </a:prstGeom>
          <a:noFill/>
          <a:ln>
            <a:noFill/>
          </a:ln>
        </p:spPr>
      </p:pic>
      <p:sp>
        <p:nvSpPr>
          <p:cNvPr id="110" name="Google Shape;110;p19"/>
          <p:cNvSpPr txBox="1"/>
          <p:nvPr/>
        </p:nvSpPr>
        <p:spPr>
          <a:xfrm>
            <a:off x="803725" y="2032950"/>
            <a:ext cx="2304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lt1"/>
                </a:solidFill>
              </a:rPr>
              <a:t>Click Counter: 3</a:t>
            </a:r>
            <a:endParaRPr sz="2300">
              <a:solidFill>
                <a:schemeClr val="lt1"/>
              </a:solidFill>
            </a:endParaRPr>
          </a:p>
        </p:txBody>
      </p:sp>
      <p:sp>
        <p:nvSpPr>
          <p:cNvPr id="111" name="Google Shape;111;p19"/>
          <p:cNvSpPr txBox="1"/>
          <p:nvPr>
            <p:ph idx="1" type="body"/>
          </p:nvPr>
        </p:nvSpPr>
        <p:spPr>
          <a:xfrm>
            <a:off x="1076425" y="1254438"/>
            <a:ext cx="1758900" cy="509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lang="en" sz="2065"/>
              <a:t>Static HTML</a:t>
            </a:r>
            <a:endParaRPr sz="2065"/>
          </a:p>
        </p:txBody>
      </p:sp>
      <p:sp>
        <p:nvSpPr>
          <p:cNvPr id="112" name="Google Shape;112;p19"/>
          <p:cNvSpPr txBox="1"/>
          <p:nvPr>
            <p:ph idx="1" type="body"/>
          </p:nvPr>
        </p:nvSpPr>
        <p:spPr>
          <a:xfrm>
            <a:off x="667975" y="3849550"/>
            <a:ext cx="1820700" cy="509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lang="en" sz="2065"/>
              <a:t>Stored Clicks:</a:t>
            </a:r>
            <a:endParaRPr sz="2065"/>
          </a:p>
        </p:txBody>
      </p:sp>
      <p:sp>
        <p:nvSpPr>
          <p:cNvPr id="113" name="Google Shape;113;p19"/>
          <p:cNvSpPr txBox="1"/>
          <p:nvPr>
            <p:ph idx="1" type="body"/>
          </p:nvPr>
        </p:nvSpPr>
        <p:spPr>
          <a:xfrm>
            <a:off x="7263875" y="3849550"/>
            <a:ext cx="461100" cy="509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b="1" lang="en" sz="2565"/>
              <a:t>3</a:t>
            </a:r>
            <a:endParaRPr b="1" sz="2565"/>
          </a:p>
        </p:txBody>
      </p:sp>
      <p:pic>
        <p:nvPicPr>
          <p:cNvPr id="114" name="Google Shape;114;p19"/>
          <p:cNvPicPr preferRelativeResize="0"/>
          <p:nvPr/>
        </p:nvPicPr>
        <p:blipFill>
          <a:blip r:embed="rId3">
            <a:alphaModFix/>
          </a:blip>
          <a:stretch>
            <a:fillRect/>
          </a:stretch>
        </p:blipFill>
        <p:spPr>
          <a:xfrm>
            <a:off x="5438200" y="2000250"/>
            <a:ext cx="2742250" cy="1505550"/>
          </a:xfrm>
          <a:prstGeom prst="rect">
            <a:avLst/>
          </a:prstGeom>
          <a:noFill/>
          <a:ln>
            <a:noFill/>
          </a:ln>
        </p:spPr>
      </p:pic>
      <p:sp>
        <p:nvSpPr>
          <p:cNvPr id="115" name="Google Shape;115;p19"/>
          <p:cNvSpPr txBox="1"/>
          <p:nvPr/>
        </p:nvSpPr>
        <p:spPr>
          <a:xfrm>
            <a:off x="5657175" y="2032950"/>
            <a:ext cx="2067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lt1"/>
                </a:solidFill>
              </a:rPr>
              <a:t>Click Counter:</a:t>
            </a:r>
            <a:endParaRPr sz="2300">
              <a:solidFill>
                <a:schemeClr val="lt1"/>
              </a:solidFill>
            </a:endParaRPr>
          </a:p>
        </p:txBody>
      </p:sp>
      <p:sp>
        <p:nvSpPr>
          <p:cNvPr id="116" name="Google Shape;116;p19"/>
          <p:cNvSpPr txBox="1"/>
          <p:nvPr>
            <p:ph idx="1" type="body"/>
          </p:nvPr>
        </p:nvSpPr>
        <p:spPr>
          <a:xfrm>
            <a:off x="6404025" y="1254438"/>
            <a:ext cx="810600" cy="509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lang="en" sz="2065"/>
              <a:t>React</a:t>
            </a:r>
            <a:endParaRPr sz="2065"/>
          </a:p>
        </p:txBody>
      </p:sp>
      <p:sp>
        <p:nvSpPr>
          <p:cNvPr id="117" name="Google Shape;117;p19"/>
          <p:cNvSpPr txBox="1"/>
          <p:nvPr>
            <p:ph idx="1" type="body"/>
          </p:nvPr>
        </p:nvSpPr>
        <p:spPr>
          <a:xfrm>
            <a:off x="5521425" y="3849550"/>
            <a:ext cx="1820700" cy="509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lang="en" sz="2065"/>
              <a:t>Stored Clicks:</a:t>
            </a:r>
            <a:endParaRPr sz="2065"/>
          </a:p>
        </p:txBody>
      </p:sp>
      <p:sp>
        <p:nvSpPr>
          <p:cNvPr id="118" name="Google Shape;118;p19"/>
          <p:cNvSpPr txBox="1"/>
          <p:nvPr>
            <p:ph idx="1" type="body"/>
          </p:nvPr>
        </p:nvSpPr>
        <p:spPr>
          <a:xfrm>
            <a:off x="7263875" y="3849550"/>
            <a:ext cx="373200" cy="509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b="1" lang="en" sz="2565"/>
              <a:t>4</a:t>
            </a:r>
            <a:endParaRPr b="1" sz="2565"/>
          </a:p>
        </p:txBody>
      </p:sp>
      <p:sp>
        <p:nvSpPr>
          <p:cNvPr id="119" name="Google Shape;119;p19"/>
          <p:cNvSpPr txBox="1"/>
          <p:nvPr>
            <p:ph idx="1" type="body"/>
          </p:nvPr>
        </p:nvSpPr>
        <p:spPr>
          <a:xfrm>
            <a:off x="2374225" y="3849550"/>
            <a:ext cx="461100" cy="509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b="1" lang="en" sz="2565"/>
              <a:t>3</a:t>
            </a:r>
            <a:endParaRPr b="1" sz="2565"/>
          </a:p>
        </p:txBody>
      </p:sp>
      <p:sp>
        <p:nvSpPr>
          <p:cNvPr id="120" name="Google Shape;120;p19"/>
          <p:cNvSpPr txBox="1"/>
          <p:nvPr>
            <p:ph idx="1" type="body"/>
          </p:nvPr>
        </p:nvSpPr>
        <p:spPr>
          <a:xfrm>
            <a:off x="2374225" y="3860650"/>
            <a:ext cx="3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b="1" lang="en" sz="2565"/>
              <a:t>4</a:t>
            </a:r>
            <a:endParaRPr b="1" sz="2565"/>
          </a:p>
        </p:txBody>
      </p:sp>
      <p:sp>
        <p:nvSpPr>
          <p:cNvPr id="121" name="Google Shape;121;p19"/>
          <p:cNvSpPr txBox="1"/>
          <p:nvPr/>
        </p:nvSpPr>
        <p:spPr>
          <a:xfrm>
            <a:off x="7637075" y="2032950"/>
            <a:ext cx="373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lt1"/>
                </a:solidFill>
              </a:rPr>
              <a:t>3</a:t>
            </a:r>
            <a:endParaRPr sz="2300">
              <a:solidFill>
                <a:schemeClr val="lt1"/>
              </a:solidFill>
            </a:endParaRPr>
          </a:p>
        </p:txBody>
      </p:sp>
      <p:sp>
        <p:nvSpPr>
          <p:cNvPr id="122" name="Google Shape;122;p19"/>
          <p:cNvSpPr txBox="1"/>
          <p:nvPr/>
        </p:nvSpPr>
        <p:spPr>
          <a:xfrm>
            <a:off x="7637075" y="2032950"/>
            <a:ext cx="373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lt1"/>
                </a:solidFill>
              </a:rPr>
              <a:t>4</a:t>
            </a:r>
            <a:endParaRPr sz="23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2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Implementation</a:t>
            </a:r>
            <a:endParaRPr/>
          </a:p>
        </p:txBody>
      </p:sp>
      <p:pic>
        <p:nvPicPr>
          <p:cNvPr id="128" name="Google Shape;128;p20"/>
          <p:cNvPicPr preferRelativeResize="0"/>
          <p:nvPr/>
        </p:nvPicPr>
        <p:blipFill>
          <a:blip r:embed="rId3">
            <a:alphaModFix/>
          </a:blip>
          <a:stretch>
            <a:fillRect/>
          </a:stretch>
        </p:blipFill>
        <p:spPr>
          <a:xfrm>
            <a:off x="472701" y="1801250"/>
            <a:ext cx="4408550" cy="1377675"/>
          </a:xfrm>
          <a:prstGeom prst="rect">
            <a:avLst/>
          </a:prstGeom>
          <a:noFill/>
          <a:ln>
            <a:noFill/>
          </a:ln>
        </p:spPr>
      </p:pic>
      <p:pic>
        <p:nvPicPr>
          <p:cNvPr id="129" name="Google Shape;129;p20"/>
          <p:cNvPicPr preferRelativeResize="0"/>
          <p:nvPr/>
        </p:nvPicPr>
        <p:blipFill>
          <a:blip r:embed="rId4">
            <a:alphaModFix/>
          </a:blip>
          <a:stretch>
            <a:fillRect/>
          </a:stretch>
        </p:blipFill>
        <p:spPr>
          <a:xfrm>
            <a:off x="5755250" y="2358376"/>
            <a:ext cx="2587699" cy="23235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a:t>
            </a:r>
            <a:endParaRPr/>
          </a:p>
        </p:txBody>
      </p:sp>
      <p:sp>
        <p:nvSpPr>
          <p:cNvPr id="135" name="Google Shape;13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demo</a:t>
            </a:r>
            <a:endParaRPr/>
          </a:p>
        </p:txBody>
      </p:sp>
      <p:pic>
        <p:nvPicPr>
          <p:cNvPr id="136" name="Google Shape;136;p21"/>
          <p:cNvPicPr preferRelativeResize="0"/>
          <p:nvPr/>
        </p:nvPicPr>
        <p:blipFill>
          <a:blip r:embed="rId3">
            <a:alphaModFix/>
          </a:blip>
          <a:stretch>
            <a:fillRect/>
          </a:stretch>
        </p:blipFill>
        <p:spPr>
          <a:xfrm>
            <a:off x="403800" y="2009324"/>
            <a:ext cx="6578876" cy="2127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